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Optimizing Inventory &amp; Sales for Maximum Profitability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Strategic analysis of retail operations to identify opportunities for improved profitability through better pricing, inventory management, and vendor relationships.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8060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41126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Optimize High-Margin Brands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Re-evaluate pricing for 198 low-sales, high-margin brands to boost volume without sacrificing profitability.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3009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Diversify Vendor Base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 dependency on top 10 vendors (currently 65.69%) to mitigate supply chain risks.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3559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Leverage Bulk Purchasing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Maximize 72% cost savings through strategic bulk orders while optimizing inventory management.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3225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Address Slow Inventory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Optimize $2.71M in unsold stock through adjusted quantities, clearance sales, or revised storage strategies.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4821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 Low-Performer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Drive higher sales volumes for vendors with 41.55% margins through improved distribution and marketing.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Business Challenge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Pricing Efficiency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brands requiring promotional or pricing adjustments to maximize revenue.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921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Vendor Performance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Determine top vendors contributing to sales and gross profit.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Inventory Turnover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Assess stock movement to reduce holding costs and improve efficiency.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Profitability Analysis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Investigate variance between high and low-performing vendors.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1210"/>
            <a:ext cx="7365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Landscape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869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Scope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96810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Analysis of 10,692 product records across multiple vendors, brands, and financial metrics.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608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Purchase and sales quantities tracked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659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Profit margins and turnover rates calculated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7109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Vendor relationships mapped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3132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Freight and operational costs included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2386965"/>
            <a:ext cx="2915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Metrics Analyzed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296810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Purchase Price: $24.39 average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341030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Actual Price: $35.64 average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385250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Sales: $42,239 average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42947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Gross Profit: $12,132 average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473690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Stock Turnover: 1.71 average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90" y="2423160"/>
            <a:ext cx="5112901" cy="3383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2803" y="897731"/>
            <a:ext cx="6154817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Critical Data Anomalies Detected</a:t>
            </a:r>
            <a:endParaRPr lang="en-US" sz="2900" dirty="0"/>
          </a:p>
        </p:txBody>
      </p:sp>
      <p:sp>
        <p:nvSpPr>
          <p:cNvPr id="5" name="Shape 1"/>
          <p:cNvSpPr/>
          <p:nvPr/>
        </p:nvSpPr>
        <p:spPr>
          <a:xfrm>
            <a:off x="522803" y="1812488"/>
            <a:ext cx="8098393" cy="1099899"/>
          </a:xfrm>
          <a:prstGeom prst="roundRect">
            <a:avLst>
              <a:gd name="adj" fmla="val 6651"/>
            </a:avLst>
          </a:prstGeom>
          <a:solidFill>
            <a:srgbClr val="050505"/>
          </a:solidFill>
          <a:ln/>
        </p:spPr>
      </p:sp>
      <p:sp>
        <p:nvSpPr>
          <p:cNvPr id="6" name="Shape 2"/>
          <p:cNvSpPr/>
          <p:nvPr/>
        </p:nvSpPr>
        <p:spPr>
          <a:xfrm>
            <a:off x="522803" y="1797248"/>
            <a:ext cx="8098393" cy="60960"/>
          </a:xfrm>
          <a:prstGeom prst="roundRect">
            <a:avLst>
              <a:gd name="adj" fmla="val 102918"/>
            </a:avLst>
          </a:prstGeom>
          <a:solidFill>
            <a:srgbClr val="F2F2F3"/>
          </a:solidFill>
          <a:ln/>
        </p:spPr>
      </p:sp>
      <p:sp>
        <p:nvSpPr>
          <p:cNvPr id="7" name="Shape 3"/>
          <p:cNvSpPr/>
          <p:nvPr/>
        </p:nvSpPr>
        <p:spPr>
          <a:xfrm>
            <a:off x="4347984" y="1588532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F2F2F3"/>
          </a:solidFill>
          <a:ln/>
        </p:spPr>
      </p:sp>
      <p:sp>
        <p:nvSpPr>
          <p:cNvPr id="8" name="Text 4"/>
          <p:cNvSpPr/>
          <p:nvPr/>
        </p:nvSpPr>
        <p:spPr>
          <a:xfrm>
            <a:off x="4482405" y="1700570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87348" y="2185868"/>
            <a:ext cx="191250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Negative Gross Profit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87348" y="2508766"/>
            <a:ext cx="776930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Minimum of -$52,002.78 indicates losses from high costs or heavy discounts. Products sold below purchase cost.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522803" y="3285649"/>
            <a:ext cx="8098393" cy="1099899"/>
          </a:xfrm>
          <a:prstGeom prst="roundRect">
            <a:avLst>
              <a:gd name="adj" fmla="val 6651"/>
            </a:avLst>
          </a:prstGeom>
          <a:solidFill>
            <a:srgbClr val="050505"/>
          </a:solidFill>
          <a:ln/>
        </p:spPr>
      </p:sp>
      <p:sp>
        <p:nvSpPr>
          <p:cNvPr id="12" name="Shape 8"/>
          <p:cNvSpPr/>
          <p:nvPr/>
        </p:nvSpPr>
        <p:spPr>
          <a:xfrm>
            <a:off x="522803" y="3270409"/>
            <a:ext cx="8098393" cy="60960"/>
          </a:xfrm>
          <a:prstGeom prst="roundRect">
            <a:avLst>
              <a:gd name="adj" fmla="val 102918"/>
            </a:avLst>
          </a:prstGeom>
          <a:solidFill>
            <a:srgbClr val="F2F2F3"/>
          </a:solidFill>
          <a:ln/>
        </p:spPr>
      </p:sp>
      <p:sp>
        <p:nvSpPr>
          <p:cNvPr id="13" name="Shape 9"/>
          <p:cNvSpPr/>
          <p:nvPr/>
        </p:nvSpPr>
        <p:spPr>
          <a:xfrm>
            <a:off x="4347984" y="3061692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F2F2F3"/>
          </a:solidFill>
          <a:ln/>
        </p:spPr>
      </p:sp>
      <p:sp>
        <p:nvSpPr>
          <p:cNvPr id="14" name="Text 10"/>
          <p:cNvSpPr/>
          <p:nvPr/>
        </p:nvSpPr>
        <p:spPr>
          <a:xfrm>
            <a:off x="4482405" y="3173730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687348" y="3659029"/>
            <a:ext cx="186713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Zero Sales Products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687348" y="3981926"/>
            <a:ext cx="776930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Some inventory purchased but never sold, indicating slow-moving or obsolete stock causing inefficiencies.</a:t>
            </a:r>
            <a:endParaRPr lang="en-US" sz="1150" dirty="0"/>
          </a:p>
        </p:txBody>
      </p:sp>
      <p:sp>
        <p:nvSpPr>
          <p:cNvPr id="17" name="Shape 13"/>
          <p:cNvSpPr/>
          <p:nvPr/>
        </p:nvSpPr>
        <p:spPr>
          <a:xfrm>
            <a:off x="522803" y="4758809"/>
            <a:ext cx="8098393" cy="1099899"/>
          </a:xfrm>
          <a:prstGeom prst="roundRect">
            <a:avLst>
              <a:gd name="adj" fmla="val 6651"/>
            </a:avLst>
          </a:prstGeom>
          <a:solidFill>
            <a:srgbClr val="050505"/>
          </a:solidFill>
          <a:ln/>
        </p:spPr>
      </p:sp>
      <p:sp>
        <p:nvSpPr>
          <p:cNvPr id="18" name="Shape 14"/>
          <p:cNvSpPr/>
          <p:nvPr/>
        </p:nvSpPr>
        <p:spPr>
          <a:xfrm>
            <a:off x="522803" y="4743569"/>
            <a:ext cx="8098393" cy="60960"/>
          </a:xfrm>
          <a:prstGeom prst="roundRect">
            <a:avLst>
              <a:gd name="adj" fmla="val 102918"/>
            </a:avLst>
          </a:prstGeom>
          <a:solidFill>
            <a:srgbClr val="F2F2F3"/>
          </a:solidFill>
          <a:ln/>
        </p:spPr>
      </p:sp>
      <p:sp>
        <p:nvSpPr>
          <p:cNvPr id="19" name="Shape 15"/>
          <p:cNvSpPr/>
          <p:nvPr/>
        </p:nvSpPr>
        <p:spPr>
          <a:xfrm>
            <a:off x="4347984" y="4534853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F2F2F3"/>
          </a:solidFill>
          <a:ln/>
        </p:spPr>
      </p:sp>
      <p:sp>
        <p:nvSpPr>
          <p:cNvPr id="20" name="Text 16"/>
          <p:cNvSpPr/>
          <p:nvPr/>
        </p:nvSpPr>
        <p:spPr>
          <a:xfrm>
            <a:off x="4482405" y="4646890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1400" dirty="0"/>
          </a:p>
        </p:txBody>
      </p:sp>
      <p:sp>
        <p:nvSpPr>
          <p:cNvPr id="21" name="Text 17"/>
          <p:cNvSpPr/>
          <p:nvPr/>
        </p:nvSpPr>
        <p:spPr>
          <a:xfrm>
            <a:off x="687348" y="5132189"/>
            <a:ext cx="221325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Extreme Price Variations</a:t>
            </a:r>
            <a:endParaRPr lang="en-US" sz="1450" dirty="0"/>
          </a:p>
        </p:txBody>
      </p:sp>
      <p:sp>
        <p:nvSpPr>
          <p:cNvPr id="22" name="Text 18"/>
          <p:cNvSpPr/>
          <p:nvPr/>
        </p:nvSpPr>
        <p:spPr>
          <a:xfrm>
            <a:off x="687348" y="5455087"/>
            <a:ext cx="776930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Maximum prices ($5,681.81 purchase, $7,499.99 actual) far exceed means, suggesting premium product offerings.</a:t>
            </a:r>
            <a:endParaRPr lang="en-US" sz="1150" dirty="0"/>
          </a:p>
        </p:txBody>
      </p:sp>
      <p:sp>
        <p:nvSpPr>
          <p:cNvPr id="23" name="Shape 19"/>
          <p:cNvSpPr/>
          <p:nvPr/>
        </p:nvSpPr>
        <p:spPr>
          <a:xfrm>
            <a:off x="522803" y="6231969"/>
            <a:ext cx="8098393" cy="1099899"/>
          </a:xfrm>
          <a:prstGeom prst="roundRect">
            <a:avLst>
              <a:gd name="adj" fmla="val 6651"/>
            </a:avLst>
          </a:prstGeom>
          <a:solidFill>
            <a:srgbClr val="050505"/>
          </a:solidFill>
          <a:ln/>
        </p:spPr>
      </p:sp>
      <p:sp>
        <p:nvSpPr>
          <p:cNvPr id="24" name="Shape 20"/>
          <p:cNvSpPr/>
          <p:nvPr/>
        </p:nvSpPr>
        <p:spPr>
          <a:xfrm>
            <a:off x="522803" y="6216729"/>
            <a:ext cx="8098393" cy="60960"/>
          </a:xfrm>
          <a:prstGeom prst="roundRect">
            <a:avLst>
              <a:gd name="adj" fmla="val 102918"/>
            </a:avLst>
          </a:prstGeom>
          <a:solidFill>
            <a:srgbClr val="F2F2F3"/>
          </a:solidFill>
          <a:ln/>
        </p:spPr>
      </p:sp>
      <p:sp>
        <p:nvSpPr>
          <p:cNvPr id="25" name="Shape 21"/>
          <p:cNvSpPr/>
          <p:nvPr/>
        </p:nvSpPr>
        <p:spPr>
          <a:xfrm>
            <a:off x="4347984" y="6008013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F2F2F3"/>
          </a:solidFill>
          <a:ln/>
        </p:spPr>
      </p:sp>
      <p:sp>
        <p:nvSpPr>
          <p:cNvPr id="26" name="Text 22"/>
          <p:cNvSpPr/>
          <p:nvPr/>
        </p:nvSpPr>
        <p:spPr>
          <a:xfrm>
            <a:off x="4482405" y="6120051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1400" dirty="0"/>
          </a:p>
        </p:txBody>
      </p:sp>
      <p:sp>
        <p:nvSpPr>
          <p:cNvPr id="27" name="Text 23"/>
          <p:cNvSpPr/>
          <p:nvPr/>
        </p:nvSpPr>
        <p:spPr>
          <a:xfrm>
            <a:off x="687348" y="6605349"/>
            <a:ext cx="193155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Freight Cost Volatility</a:t>
            </a:r>
            <a:endParaRPr lang="en-US" sz="1450" dirty="0"/>
          </a:p>
        </p:txBody>
      </p:sp>
      <p:sp>
        <p:nvSpPr>
          <p:cNvPr id="28" name="Text 24"/>
          <p:cNvSpPr/>
          <p:nvPr/>
        </p:nvSpPr>
        <p:spPr>
          <a:xfrm>
            <a:off x="687348" y="6928247"/>
            <a:ext cx="776930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Range from $0.09 to $257,032 suggests logistics inefficiencies or erratic shipping costs across products.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0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Correlation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74808"/>
            <a:ext cx="4885015" cy="38352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246471"/>
            <a:ext cx="40638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Relationships Discovered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39828" y="297644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579989" y="2855952"/>
            <a:ext cx="33201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Purchase-Sales Alignment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79989" y="3791426"/>
            <a:ext cx="33201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 correlation (0.999) between purchase and sales quantities confirms efficient inventory turnover.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83654" y="297644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9" name="Text 6"/>
          <p:cNvSpPr/>
          <p:nvPr/>
        </p:nvSpPr>
        <p:spPr>
          <a:xfrm>
            <a:off x="10523815" y="2855952"/>
            <a:ext cx="3178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Price-Profit Disconnect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23815" y="3437096"/>
            <a:ext cx="33202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Weak correlation between purchase price and sales/profit suggests pricing variations don't significantly impact revenue.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39828" y="581715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12" name="Text 9"/>
          <p:cNvSpPr/>
          <p:nvPr/>
        </p:nvSpPr>
        <p:spPr>
          <a:xfrm>
            <a:off x="6579989" y="5696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Margin Pressure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79989" y="6277808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Negative correlation (-0.179) between sales price and profit margin indicates competitive pricing pressures.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531626"/>
            <a:ext cx="4919305" cy="31662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203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High-Margin, Low-Sales Opportunity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89143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198</a:t>
            </a:r>
            <a:endParaRPr lang="en-US" sz="5850" dirty="0"/>
          </a:p>
        </p:txBody>
      </p:sp>
      <p:sp>
        <p:nvSpPr>
          <p:cNvPr id="6" name="Text 2"/>
          <p:cNvSpPr/>
          <p:nvPr/>
        </p:nvSpPr>
        <p:spPr>
          <a:xfrm>
            <a:off x="793790" y="3923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 Brands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413647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Brands with low sales but high profit margins identified for promotional optimization.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3407093" y="289143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66-89%</a:t>
            </a:r>
            <a:endParaRPr lang="en-US" sz="5850" dirty="0"/>
          </a:p>
        </p:txBody>
      </p:sp>
      <p:sp>
        <p:nvSpPr>
          <p:cNvPr id="9" name="Text 5"/>
          <p:cNvSpPr/>
          <p:nvPr/>
        </p:nvSpPr>
        <p:spPr>
          <a:xfrm>
            <a:off x="3407093" y="3923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Profit Margins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3407093" y="4413647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Exceptional margins ranging from 66% to 89% across target brands.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020395" y="289143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$560</a:t>
            </a:r>
            <a:endParaRPr lang="en-US" sz="5850" dirty="0"/>
          </a:p>
        </p:txBody>
      </p:sp>
      <p:sp>
        <p:nvSpPr>
          <p:cNvPr id="12" name="Text 8"/>
          <p:cNvSpPr/>
          <p:nvPr/>
        </p:nvSpPr>
        <p:spPr>
          <a:xfrm>
            <a:off x="6020395" y="3923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Max Sales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020395" y="4413647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Highest sales among target brands, indicating significant volume growth potential.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4833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brands could benefit from targeted marketing, promotions, or price optimizations to increase volume without compromising profitability.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069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836" y="2570917"/>
            <a:ext cx="5525810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Vendor Concentration Risk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2863215" y="4445675"/>
            <a:ext cx="2073116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3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65.69%</a:t>
            </a:r>
            <a:endParaRPr lang="en-US" sz="3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87" y="3392329"/>
            <a:ext cx="2528292" cy="25282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836" y="6131123"/>
            <a:ext cx="661999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Top 10 vendors' share of total purchases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9693831" y="4445675"/>
            <a:ext cx="2073116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33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34.31%</a:t>
            </a:r>
            <a:endParaRPr lang="en-US" sz="3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302" y="3392329"/>
            <a:ext cx="2528292" cy="252829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20451" y="6131123"/>
            <a:ext cx="662011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 remaining vendors combined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589836" y="6590348"/>
            <a:ext cx="13450729" cy="716042"/>
          </a:xfrm>
          <a:prstGeom prst="roundRect">
            <a:avLst>
              <a:gd name="adj" fmla="val 9887"/>
            </a:avLst>
          </a:prstGeom>
          <a:solidFill>
            <a:srgbClr val="252528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6843832"/>
            <a:ext cx="210622" cy="1684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37404" y="6800850"/>
            <a:ext cx="12734687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Risk Alert: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Over-reliance on a few vendors creates significant supply chain disruption risk. Strategic diversification is essential.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589836" y="7495937"/>
            <a:ext cx="1345072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imbalance in vendor concentration necessitates immediate action to diversify our supply base and mitigate potential vulnerabilities.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014"/>
            <a:ext cx="6247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Bulk Purchasing Power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259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52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Small Orders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64318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$39.06 per unit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8683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513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Medium Orders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00407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$15.49 per unit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477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74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Large Orders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36495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$10.78 per unit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26375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Vendors buying in large quantities receive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72% lower unit costs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compared to small orders. Bulk pricing strategies encourage larger orders, increasing total sales while maintaining profitability.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0766" y="841772"/>
            <a:ext cx="6685002" cy="575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Inventory Turnover Challenge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0766" y="1877258"/>
            <a:ext cx="3457813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Slow-Moving Inventory Impact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130766" y="2463998"/>
            <a:ext cx="3703082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50"/>
              </a:lnSpc>
              <a:buNone/>
            </a:pPr>
            <a:r>
              <a:rPr lang="en-US" sz="4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$2.71M</a:t>
            </a:r>
            <a:endParaRPr lang="en-US" sz="4750" dirty="0"/>
          </a:p>
        </p:txBody>
      </p:sp>
      <p:sp>
        <p:nvSpPr>
          <p:cNvPr id="6" name="Text 3"/>
          <p:cNvSpPr/>
          <p:nvPr/>
        </p:nvSpPr>
        <p:spPr>
          <a:xfrm>
            <a:off x="6831568" y="3301603"/>
            <a:ext cx="230147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Unsold Capital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130766" y="3773329"/>
            <a:ext cx="370308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value tied up in slow-moving inventory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30766" y="4527947"/>
            <a:ext cx="3703082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50"/>
              </a:lnSpc>
              <a:buNone/>
            </a:pPr>
            <a:r>
              <a:rPr lang="en-US" sz="4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0.62</a:t>
            </a:r>
            <a:endParaRPr lang="en-US" sz="4750" dirty="0"/>
          </a:p>
        </p:txBody>
      </p:sp>
      <p:sp>
        <p:nvSpPr>
          <p:cNvPr id="9" name="Text 6"/>
          <p:cNvSpPr/>
          <p:nvPr/>
        </p:nvSpPr>
        <p:spPr>
          <a:xfrm>
            <a:off x="6831568" y="5365552"/>
            <a:ext cx="230147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Lowest Turnover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130766" y="5837277"/>
            <a:ext cx="370308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ALISA CARR BEVERAGES turnover rate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130766" y="6338768"/>
            <a:ext cx="3703082" cy="883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Slow-moving inventory increases storage costs, reduces cash flow efficiency, and affects overall profitability.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0290572" y="1877258"/>
            <a:ext cx="3469362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 Vendors with Unsold Stock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0290572" y="2348984"/>
            <a:ext cx="370308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DIAGEO NORTH AMERICA: $722.21K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290572" y="2707838"/>
            <a:ext cx="370308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JIM BEAM BRANDS: $554.67K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10290572" y="3066693"/>
            <a:ext cx="370308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PERNOD RICARD USA: $470.63K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0290572" y="3425547"/>
            <a:ext cx="370308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WILLIAM GRANT &amp; SONS: $401.96K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0290572" y="3784402"/>
            <a:ext cx="370308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 &amp; J GALLO WINERY: $228.28K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2025-12-20T19:19:16Z</dcterms:created>
  <dcterms:modified xsi:type="dcterms:W3CDTF">2025-12-20T19:19:16Z</dcterms:modified>
</cp:coreProperties>
</file>